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82" r:id="rId17"/>
    <p:sldId id="284" r:id="rId18"/>
    <p:sldId id="283" r:id="rId19"/>
    <p:sldId id="285" r:id="rId20"/>
    <p:sldId id="277" r:id="rId21"/>
    <p:sldId id="279" r:id="rId22"/>
    <p:sldId id="278" r:id="rId23"/>
    <p:sldId id="280" r:id="rId24"/>
    <p:sldId id="28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9/10/2011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Programa de visitación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>
            <a:noAutofit/>
          </a:bodyPr>
          <a:lstStyle/>
          <a:p>
            <a:pPr lvl="0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 visitación debe iniciar 3 meses antes de la semana de mayordomía, es decir desde el mes de 24 de septiembre hasta 26 de noviembre se lleva a cabo, por cada mes puedan visitarse 4 familias.</a:t>
            </a:r>
            <a:endParaRPr lang="es-E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importante que los que realicen la visita sean miembros fieles para que tengan la autoridad al hacer un llamado.</a:t>
            </a:r>
            <a:endParaRPr lang="es-E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/>
              <a:t>Pasos a seguir para organizar la visitación: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b="1" dirty="0" smtClean="0"/>
              <a:t>Presentar la importancia que reviste para el bien de la causa de Dios llevar a cabo este programa, tanto la junta como la iglesia.</a:t>
            </a:r>
            <a:endParaRPr lang="es-ES" dirty="0" smtClean="0"/>
          </a:p>
          <a:p>
            <a:pPr lvl="0"/>
            <a:r>
              <a:rPr lang="es-ES" b="1" dirty="0" smtClean="0"/>
              <a:t>Elaborar lista actualizada de las familias de la iglesia, aún de los miembros solos, haciendo revisión de los libros de la iglesia. Observar los activos y los no activos.</a:t>
            </a:r>
            <a:endParaRPr lang="es-ES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b="1" dirty="0" smtClean="0"/>
              <a:t>Organizar a los líderes por parejas, esta organización la establecerá la Comisión de mayordomía con el consejo del pastor, esta se presentará a la junta de iglesia.</a:t>
            </a:r>
            <a:endParaRPr lang="es-ES" dirty="0" smtClean="0"/>
          </a:p>
          <a:p>
            <a:pPr lvl="0"/>
            <a:r>
              <a:rPr lang="es-ES" b="1" dirty="0" smtClean="0"/>
              <a:t>El pastor visitará a los ancianos y líderes de la iglesia.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s-ES" b="1" dirty="0" smtClean="0"/>
              <a:t>Participarán en la visitación el pastor, los ancianos, diáconos, diaconisas, y todos los dirigentes de la iglesia, incluyendo líderes de grupo pequeño, con las listas de familias distribuidas llevarán a cabo el proceso de visitación</a:t>
            </a:r>
            <a:endParaRPr lang="es-ES" dirty="0" smtClean="0"/>
          </a:p>
          <a:p>
            <a:pPr lvl="0"/>
            <a:r>
              <a:rPr lang="es-ES" b="1" dirty="0" smtClean="0"/>
              <a:t>Para que este programa funcione el pastor y la Comisión de Mayordomía velarán para que el día estipulado se inicie y concluya solo después de haber visitado a toda la feligresía. Se entregarán 10 familias por pareja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57232"/>
            <a:ext cx="8686800" cy="5286412"/>
          </a:xfrm>
        </p:spPr>
        <p:txBody>
          <a:bodyPr>
            <a:noAutofit/>
          </a:bodyPr>
          <a:lstStyle/>
          <a:p>
            <a:pPr lvl="0"/>
            <a:r>
              <a:rPr lang="es-ES" sz="3600" b="1" dirty="0" smtClean="0">
                <a:latin typeface="Arial Rounded MT Bold" pitchFamily="34" charset="0"/>
              </a:rPr>
              <a:t>Llevarán una carta especial de invitación a la feligresía para asistir a la Semana de Gratitud. </a:t>
            </a:r>
          </a:p>
          <a:p>
            <a:pPr lvl="0"/>
            <a:r>
              <a:rPr lang="es-ES" sz="3600" b="1" dirty="0" smtClean="0">
                <a:latin typeface="Arial Rounded MT Bold" pitchFamily="34" charset="0"/>
              </a:rPr>
              <a:t>Esta visitación debe iniciar 3 meses antes de la semana de mayordomía, es decir desde el mes de 24 de septiembre hasta 26 de noviembre se lleva a cabo, por cada mes puedan visitarse 4 familias.</a:t>
            </a:r>
          </a:p>
          <a:p>
            <a:endParaRPr lang="es-ES" sz="3600" b="1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sz="3600" b="1" dirty="0" smtClean="0"/>
              <a:t>Es importante que los que realicen la visita sean miembros fieles para que tengan la autoridad al hacer un llamado.</a:t>
            </a:r>
            <a:endParaRPr lang="es-ES" sz="3600" dirty="0" smtClean="0"/>
          </a:p>
          <a:p>
            <a:pPr lvl="0"/>
            <a:r>
              <a:rPr lang="es-ES" sz="3600" b="1" dirty="0" smtClean="0"/>
              <a:t>Esta visita debe realizarse trimestralmente, de modo que por lo menos dos veces al año cada miembro sea atendido.</a:t>
            </a:r>
            <a:endParaRPr lang="es-ES" sz="3600" dirty="0" smtClean="0"/>
          </a:p>
          <a:p>
            <a:endParaRPr lang="es-E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1" y="609600"/>
            <a:ext cx="1757346" cy="4800600"/>
          </a:xfrm>
        </p:spPr>
        <p:txBody>
          <a:bodyPr>
            <a:normAutofit/>
          </a:bodyPr>
          <a:lstStyle/>
          <a:p>
            <a:r>
              <a:rPr lang="es-ES" sz="3200" dirty="0" smtClean="0">
                <a:latin typeface="Arial Black" pitchFamily="34" charset="0"/>
              </a:rPr>
              <a:t>P</a:t>
            </a:r>
            <a:r>
              <a:rPr lang="es-ES" sz="3200" dirty="0" smtClean="0">
                <a:latin typeface="Arial Black" pitchFamily="34" charset="0"/>
              </a:rPr>
              <a:t>actos</a:t>
            </a:r>
            <a:endParaRPr lang="es-ES" sz="3200" dirty="0">
              <a:latin typeface="Arial Black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2357422" y="428604"/>
            <a:ext cx="6557978" cy="6143668"/>
          </a:xfrm>
        </p:spPr>
        <p:txBody>
          <a:bodyPr>
            <a:noAutofit/>
          </a:bodyPr>
          <a:lstStyle/>
          <a:p>
            <a:pPr lvl="1"/>
            <a:r>
              <a:rPr lang="es-MX" sz="3600" b="1" dirty="0" smtClean="0">
                <a:solidFill>
                  <a:schemeClr val="accent5">
                    <a:lumMod val="50000"/>
                  </a:schemeClr>
                </a:solidFill>
                <a:latin typeface="Arial Rounded MT Bold" pitchFamily="34" charset="0"/>
              </a:rPr>
              <a:t>Enviar carta de felicitación a todos los que hicieron su pacto.</a:t>
            </a:r>
            <a:endParaRPr lang="en-US" sz="3200" b="1" dirty="0" smtClean="0">
              <a:solidFill>
                <a:schemeClr val="accent5">
                  <a:lumMod val="50000"/>
                </a:schemeClr>
              </a:solidFill>
              <a:latin typeface="Arial Rounded MT Bold" pitchFamily="34" charset="0"/>
            </a:endParaRPr>
          </a:p>
          <a:p>
            <a:pPr lvl="1"/>
            <a:r>
              <a:rPr lang="es-MX" sz="3600" b="1" dirty="0" smtClean="0">
                <a:solidFill>
                  <a:schemeClr val="accent5">
                    <a:lumMod val="50000"/>
                  </a:schemeClr>
                </a:solidFill>
                <a:latin typeface="Arial Rounded MT Bold" pitchFamily="34" charset="0"/>
              </a:rPr>
              <a:t>Continuar haciendo pactos con quienes quedaron pendientes.</a:t>
            </a:r>
          </a:p>
          <a:p>
            <a:pPr lvl="1"/>
            <a:r>
              <a:rPr lang="es-MX" sz="3600" b="1" dirty="0" smtClean="0">
                <a:solidFill>
                  <a:schemeClr val="accent5">
                    <a:lumMod val="50000"/>
                  </a:schemeClr>
                </a:solidFill>
                <a:latin typeface="Arial Rounded MT Bold" pitchFamily="34" charset="0"/>
              </a:rPr>
              <a:t>Terminar la visitación a quienes quedaron pendientes y animarlos a confiar en Dios.</a:t>
            </a:r>
            <a:endParaRPr lang="en-US" sz="3200" b="1" dirty="0" smtClean="0">
              <a:solidFill>
                <a:schemeClr val="accent5">
                  <a:lumMod val="50000"/>
                </a:schemeClr>
              </a:solidFill>
              <a:latin typeface="Arial Rounded MT Bold" pitchFamily="34" charset="0"/>
            </a:endParaRPr>
          </a:p>
          <a:p>
            <a:endParaRPr lang="es-ES" sz="4000" b="1" dirty="0"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00034" y="642918"/>
            <a:ext cx="2214577" cy="5715040"/>
          </a:xfrm>
        </p:spPr>
        <p:txBody>
          <a:bodyPr vert="wordArtVert">
            <a:normAutofit/>
          </a:bodyPr>
          <a:lstStyle/>
          <a:p>
            <a:r>
              <a:rPr lang="es-ES" sz="2400" dirty="0" smtClean="0">
                <a:latin typeface="Arial Black" pitchFamily="34" charset="0"/>
              </a:rPr>
              <a:t>UNA VISITA ESPIRITUAL</a:t>
            </a:r>
            <a:endParaRPr lang="es-ES" sz="2400" dirty="0">
              <a:latin typeface="Arial Black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2071670" y="609600"/>
            <a:ext cx="6843730" cy="5962672"/>
          </a:xfrm>
        </p:spPr>
        <p:txBody>
          <a:bodyPr>
            <a:normAutofit lnSpcReduction="10000"/>
          </a:bodyPr>
          <a:lstStyle/>
          <a:p>
            <a:pPr lvl="0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Propósito: fortalecer la fe de nuestros, recordemos somos colaboradores con Dios.</a:t>
            </a:r>
            <a:endParaRPr lang="en-US" dirty="0" smtClean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  <a:p>
            <a:pPr lvl="0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No olvide orar fervientemente colocándose en las manos de Dios para que le capacite al realizar este trabajo.</a:t>
            </a:r>
            <a:endParaRPr lang="en-US" dirty="0" smtClean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  <a:p>
            <a:pPr lvl="0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No vamos a condenar.</a:t>
            </a:r>
            <a:endParaRPr lang="en-US" dirty="0" smtClean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  <a:p>
            <a:pPr lvl="0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No es una visita social.</a:t>
            </a:r>
            <a:endParaRPr lang="en-US" dirty="0" smtClean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  <a:p>
            <a:endParaRPr lang="es-ES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1" y="609600"/>
            <a:ext cx="2257412" cy="4800600"/>
          </a:xfrm>
        </p:spPr>
        <p:txBody>
          <a:bodyPr>
            <a:normAutofit/>
          </a:bodyPr>
          <a:lstStyle/>
          <a:p>
            <a:r>
              <a:rPr lang="es-ES" sz="5400" b="1" dirty="0" smtClean="0"/>
              <a:t>Cómo visitar:</a:t>
            </a:r>
            <a:endParaRPr lang="es-ES" sz="54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2571736" y="0"/>
            <a:ext cx="6343664" cy="6572272"/>
          </a:xfrm>
        </p:spPr>
        <p:txBody>
          <a:bodyPr>
            <a:noAutofit/>
          </a:bodyPr>
          <a:lstStyle/>
          <a:p>
            <a:pPr lvl="0"/>
            <a:r>
              <a:rPr lang="es-ES" sz="3600" dirty="0" smtClean="0">
                <a:solidFill>
                  <a:schemeClr val="accent5">
                    <a:lumMod val="50000"/>
                  </a:schemeClr>
                </a:solidFill>
                <a:latin typeface="Arial Rounded MT Bold" pitchFamily="34" charset="0"/>
              </a:rPr>
              <a:t>Aspectos a considerar en la visitación</a:t>
            </a:r>
            <a:endParaRPr lang="en-US" dirty="0" smtClean="0">
              <a:solidFill>
                <a:schemeClr val="accent5">
                  <a:lumMod val="50000"/>
                </a:schemeClr>
              </a:solidFill>
              <a:latin typeface="Arial Rounded MT Bold" pitchFamily="34" charset="0"/>
            </a:endParaRPr>
          </a:p>
          <a:p>
            <a:pPr lvl="1"/>
            <a:r>
              <a:rPr lang="es-ES" sz="3200" dirty="0" smtClean="0">
                <a:solidFill>
                  <a:schemeClr val="accent5">
                    <a:lumMod val="50000"/>
                  </a:schemeClr>
                </a:solidFill>
                <a:latin typeface="Arial Rounded MT Bold" pitchFamily="34" charset="0"/>
              </a:rPr>
              <a:t>Saludos del pastor: recuerde quieren ver al pastor</a:t>
            </a:r>
            <a:endParaRPr lang="en-US" dirty="0" smtClean="0">
              <a:solidFill>
                <a:schemeClr val="accent5">
                  <a:lumMod val="50000"/>
                </a:schemeClr>
              </a:solidFill>
              <a:latin typeface="Arial Rounded MT Bold" pitchFamily="34" charset="0"/>
            </a:endParaRPr>
          </a:p>
          <a:p>
            <a:pPr lvl="1"/>
            <a:r>
              <a:rPr lang="es-ES" sz="3200" dirty="0" smtClean="0">
                <a:solidFill>
                  <a:schemeClr val="accent5">
                    <a:lumMod val="50000"/>
                  </a:schemeClr>
                </a:solidFill>
                <a:latin typeface="Arial Rounded MT Bold" pitchFamily="34" charset="0"/>
              </a:rPr>
              <a:t>Hábleles de la bendición de la semana especial</a:t>
            </a:r>
            <a:endParaRPr lang="en-US" dirty="0" smtClean="0">
              <a:solidFill>
                <a:schemeClr val="accent5">
                  <a:lumMod val="50000"/>
                </a:schemeClr>
              </a:solidFill>
              <a:latin typeface="Arial Rounded MT Bold" pitchFamily="34" charset="0"/>
            </a:endParaRPr>
          </a:p>
          <a:p>
            <a:pPr lvl="1"/>
            <a:r>
              <a:rPr lang="es-ES" sz="3200" dirty="0" smtClean="0">
                <a:solidFill>
                  <a:schemeClr val="accent5">
                    <a:lumMod val="50000"/>
                  </a:schemeClr>
                </a:solidFill>
                <a:latin typeface="Arial Rounded MT Bold" pitchFamily="34" charset="0"/>
              </a:rPr>
              <a:t>Hable a su corazón, pregunte cómo está su fe(allí </a:t>
            </a:r>
            <a:r>
              <a:rPr lang="es-ES" sz="3200" dirty="0" smtClean="0">
                <a:solidFill>
                  <a:schemeClr val="accent5">
                    <a:lumMod val="50000"/>
                  </a:schemeClr>
                </a:solidFill>
                <a:latin typeface="Arial Rounded MT Bold" pitchFamily="34" charset="0"/>
              </a:rPr>
              <a:t>se evidenciarán sus luchas</a:t>
            </a:r>
            <a:r>
              <a:rPr lang="es-ES" sz="3200" dirty="0" smtClean="0">
                <a:solidFill>
                  <a:schemeClr val="accent5">
                    <a:lumMod val="50000"/>
                  </a:schemeClr>
                </a:solidFill>
                <a:latin typeface="Arial Rounded MT Bold" pitchFamily="34" charset="0"/>
              </a:rPr>
              <a:t>).</a:t>
            </a:r>
          </a:p>
          <a:p>
            <a:pPr lvl="1"/>
            <a:r>
              <a:rPr lang="es-ES" dirty="0" smtClean="0">
                <a:solidFill>
                  <a:schemeClr val="accent5">
                    <a:lumMod val="50000"/>
                  </a:schemeClr>
                </a:solidFill>
                <a:latin typeface="Arial Rounded MT Bold" pitchFamily="34" charset="0"/>
              </a:rPr>
              <a:t>Compartir las promesas de Dios para sus hijos “fieles</a:t>
            </a:r>
            <a:r>
              <a:rPr lang="es-ES" dirty="0" smtClean="0">
                <a:solidFill>
                  <a:schemeClr val="accent5">
                    <a:lumMod val="50000"/>
                  </a:schemeClr>
                </a:solidFill>
              </a:rPr>
              <a:t>”.</a:t>
            </a:r>
            <a:endParaRPr lang="en-US" dirty="0" smtClean="0">
              <a:solidFill>
                <a:schemeClr val="accent5">
                  <a:lumMod val="50000"/>
                </a:schemeClr>
              </a:solidFill>
              <a:latin typeface="Arial Rounded MT Bold" pitchFamily="34" charset="0"/>
            </a:endParaRPr>
          </a:p>
          <a:p>
            <a:endParaRPr lang="es-ES" sz="3600" dirty="0"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571472" y="285728"/>
            <a:ext cx="8343928" cy="6143668"/>
          </a:xfrm>
        </p:spPr>
        <p:txBody>
          <a:bodyPr>
            <a:noAutofit/>
          </a:bodyPr>
          <a:lstStyle/>
          <a:p>
            <a:pPr lvl="1"/>
            <a:r>
              <a:rPr lang="es-ES" sz="36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Animar al hermano a confiar en Dios.</a:t>
            </a:r>
            <a:endParaRPr lang="en-US" sz="3200" b="1" dirty="0" smtClean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  <a:p>
            <a:pPr lvl="1"/>
            <a:r>
              <a:rPr lang="es-ES" sz="36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Orar- Expresando fe en las promesas de Dios y en su bendición para la familia anfitriona.</a:t>
            </a:r>
            <a:endParaRPr lang="en-US" sz="3200" b="1" dirty="0" smtClean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  <a:p>
            <a:pPr lvl="1"/>
            <a:r>
              <a:rPr lang="es-ES" sz="36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No olvide invitarle a las reuniones de cada noche.</a:t>
            </a:r>
            <a:endParaRPr lang="en-US" sz="3200" b="1" dirty="0" smtClean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  <a:p>
            <a:pPr lvl="1"/>
            <a:r>
              <a:rPr lang="es-ES" sz="36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Por esta ocasión evite detenerse a sociabilizar por dos razones.</a:t>
            </a:r>
            <a:endParaRPr lang="en-US" sz="3200" b="1" dirty="0" smtClean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  <a:p>
            <a:pPr lvl="2"/>
            <a:endParaRPr lang="en-US" sz="2800" b="1" dirty="0" smtClean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  <a:p>
            <a:endParaRPr lang="es-ES" sz="40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sz="3600" dirty="0" smtClean="0">
                <a:latin typeface="Arial Narrow" pitchFamily="34" charset="0"/>
              </a:rPr>
              <a:t>El apóstol Pedro</a:t>
            </a:r>
            <a:r>
              <a:rPr lang="es-ES" sz="3600" u="sng" dirty="0" smtClean="0">
                <a:latin typeface="Arial Narrow" pitchFamily="34" charset="0"/>
              </a:rPr>
              <a:t>,</a:t>
            </a:r>
            <a:r>
              <a:rPr lang="es-ES" sz="3600" dirty="0" smtClean="0">
                <a:latin typeface="Arial Narrow" pitchFamily="34" charset="0"/>
              </a:rPr>
              <a:t> cumplió con su misión,  lo vemos en el libro de hechos 9:32 como el Señor Jesús le dijo: Apacienta mis corderos y mis ovejas (</a:t>
            </a:r>
            <a:r>
              <a:rPr lang="es-ES" sz="3600" dirty="0" err="1" smtClean="0">
                <a:latin typeface="Arial Narrow" pitchFamily="34" charset="0"/>
              </a:rPr>
              <a:t>Jn.</a:t>
            </a:r>
            <a:r>
              <a:rPr lang="es-ES" sz="3600" dirty="0" smtClean="0">
                <a:latin typeface="Arial Narrow" pitchFamily="34" charset="0"/>
              </a:rPr>
              <a:t> 21), ¨Aconteció que Pedro, </a:t>
            </a:r>
            <a:r>
              <a:rPr lang="es-ES" sz="3600" b="1" u="sng" dirty="0" smtClean="0">
                <a:latin typeface="Arial Narrow" pitchFamily="34" charset="0"/>
              </a:rPr>
              <a:t>visitando a todos</a:t>
            </a:r>
            <a:r>
              <a:rPr lang="es-ES" sz="3600" dirty="0" smtClean="0">
                <a:latin typeface="Arial Narrow" pitchFamily="34" charset="0"/>
              </a:rPr>
              <a:t>, vino también a los santos que habitaban en Lida¨ Atendió tanto a jóvenes (corderos), como a los adultos (ovejas)</a:t>
            </a:r>
          </a:p>
          <a:p>
            <a:endParaRPr lang="es-ES" sz="36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Semana de gratitud </a:t>
            </a:r>
            <a:endParaRPr lang="es-E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s-ES" sz="3200" dirty="0" smtClean="0">
                <a:latin typeface="Arial Black" pitchFamily="34" charset="0"/>
              </a:rPr>
              <a:t>SEMANA DE ADORACIÓN</a:t>
            </a:r>
            <a:endParaRPr lang="es-ES" sz="3200" dirty="0">
              <a:latin typeface="Arial Black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5891234"/>
          </a:xfrm>
        </p:spPr>
        <p:txBody>
          <a:bodyPr>
            <a:normAutofit lnSpcReduction="10000"/>
          </a:bodyPr>
          <a:lstStyle/>
          <a:p>
            <a:r>
              <a:rPr lang="es-ES" sz="3600" dirty="0" smtClean="0">
                <a:latin typeface="Arial Black" pitchFamily="34" charset="0"/>
              </a:rPr>
              <a:t>LA ORACIÓN OCUPE UN LUGAR ESPECIAL</a:t>
            </a:r>
          </a:p>
          <a:p>
            <a:r>
              <a:rPr lang="es-ES" sz="3600" dirty="0" smtClean="0">
                <a:latin typeface="Arial Black" pitchFamily="34" charset="0"/>
              </a:rPr>
              <a:t>INICIARÁ DE DOMINGO A MARTES EN GRUPOS PEQUEÑOS</a:t>
            </a:r>
          </a:p>
          <a:p>
            <a:r>
              <a:rPr lang="es-ES" sz="3600" dirty="0" smtClean="0">
                <a:latin typeface="Arial Black" pitchFamily="34" charset="0"/>
              </a:rPr>
              <a:t>MIÉRCOLES A SÁBADO EN LA IGLESIA</a:t>
            </a:r>
            <a:endParaRPr lang="es-ES" sz="36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Ya hemos pactado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 smtClean="0"/>
              <a:t>Las tarjetas de pacto debe tener a la mano, y antes del que cierre las horas del sábado, todo miembro de iglesia se espera haya pactado con el Señor, animar a: Devolver 10% del Diezmo fielmente y 10% de Ofrenda como mínimo por cada pago recibido.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s-ES" sz="2800" b="1" dirty="0" smtClean="0">
                <a:latin typeface="Arial Rounded MT Bold" pitchFamily="34" charset="0"/>
              </a:rPr>
              <a:t>TESTIMONIOS</a:t>
            </a:r>
            <a:endParaRPr lang="es-ES" sz="2800" b="1" dirty="0">
              <a:latin typeface="Arial Rounded MT Bold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ES" sz="3600" dirty="0" smtClean="0">
                <a:latin typeface="Arial Black" pitchFamily="34" charset="0"/>
              </a:rPr>
              <a:t>CADA NOCHE Y EN EL CIERRE HAYAS TESTIMONIOS DE GRATITUD.</a:t>
            </a:r>
          </a:p>
          <a:p>
            <a:r>
              <a:rPr lang="es-ES" sz="3600" dirty="0" smtClean="0">
                <a:latin typeface="Arial Black" pitchFamily="34" charset="0"/>
              </a:rPr>
              <a:t>EL NOMBRE DE DIOS DEBE SER HONRADO Y GLORIFICADO</a:t>
            </a:r>
            <a:endParaRPr lang="es-ES" sz="36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s-ES" sz="2400" dirty="0" smtClean="0">
                <a:latin typeface="Arial Black" pitchFamily="34" charset="0"/>
              </a:rPr>
              <a:t>CADA NOCHE ORACIONES DE GRATITUD</a:t>
            </a:r>
            <a:endParaRPr lang="es-ES" sz="2400" dirty="0">
              <a:latin typeface="Arial Black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s-ES" sz="3600" b="1" dirty="0" smtClean="0">
                <a:latin typeface="Arial Narrow" pitchFamily="34" charset="0"/>
              </a:rPr>
              <a:t>PROMUEVA LA GRATITUD AL SEÑOR, DIOS NOS HA BENDECIDO CON FAMILIA, ESPOSOS, HIJOS, HOGAR, ALIMENTO, SALUD, MENSAJE DE SALVACIÓN, y no podemos enumerar.</a:t>
            </a:r>
            <a:endParaRPr lang="es-ES" sz="3600" b="1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4800" dirty="0" smtClean="0"/>
              <a:t>Elena de White declara: “La</a:t>
            </a:r>
            <a:r>
              <a:rPr lang="es-ES" sz="4800" b="1" dirty="0" smtClean="0"/>
              <a:t> obra personal es diez veces más efectiva que la predicación”</a:t>
            </a:r>
            <a:r>
              <a:rPr lang="es-ES" sz="4800" dirty="0" smtClean="0"/>
              <a:t>. (Evangelismo Pág.63). </a:t>
            </a:r>
            <a:endParaRPr lang="es-E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ES" sz="3800" b="1" u="sng" dirty="0" smtClean="0">
                <a:latin typeface="Arial Rounded MT Bold" pitchFamily="34" charset="0"/>
              </a:rPr>
              <a:t>Pablo y Bernabé</a:t>
            </a:r>
            <a:r>
              <a:rPr lang="es-ES" sz="3800" dirty="0" smtClean="0">
                <a:latin typeface="Arial Rounded MT Bold" pitchFamily="34" charset="0"/>
              </a:rPr>
              <a:t>, hicieron lo mismo: ¨Después de algunos días, Pablo dijo a Bernabé: </a:t>
            </a:r>
            <a:r>
              <a:rPr lang="es-ES" sz="3800" b="1" u="sng" dirty="0" smtClean="0">
                <a:latin typeface="Arial Rounded MT Bold" pitchFamily="34" charset="0"/>
              </a:rPr>
              <a:t>Volvamos a visitar</a:t>
            </a:r>
            <a:r>
              <a:rPr lang="es-ES" sz="3800" dirty="0" smtClean="0">
                <a:latin typeface="Arial Rounded MT Bold" pitchFamily="34" charset="0"/>
              </a:rPr>
              <a:t> a los hermanos en todas las ciudades en que hemos anunciado la palabra del Señor, para ver cómo están" (Hechos 15:36). </a:t>
            </a:r>
            <a:endParaRPr lang="es-ES" sz="380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/>
              <a:t>Cómo visitar: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/>
              <a:t>Pasos a seguir para organizar la visitación: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s-ES" b="1" dirty="0" smtClean="0"/>
              <a:t>Presentar la importancia que reviste para el bien de la causa de Dios llevar a cabo este programa, tanto la junta como la iglesia.</a:t>
            </a:r>
            <a:endParaRPr lang="es-ES" dirty="0" smtClean="0"/>
          </a:p>
          <a:p>
            <a:pPr lvl="0"/>
            <a:r>
              <a:rPr lang="es-ES" b="1" dirty="0" smtClean="0"/>
              <a:t>Elaborar lista actualizada de las familias de la iglesia, aún de los miembros solos, haciendo revisión de los libros de la iglesia. Observar los activos y los no activos.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sz="3600" b="1" dirty="0" smtClean="0"/>
              <a:t>Organizar a los líderes por parejas, esta organización la establecerá la Comisión de mayordomía con el consejo del pastor, esta se presentará a la junta de iglesia.</a:t>
            </a:r>
            <a:endParaRPr lang="es-ES" sz="3600" dirty="0" smtClean="0"/>
          </a:p>
          <a:p>
            <a:pPr lvl="0"/>
            <a:r>
              <a:rPr lang="es-ES" sz="3600" b="1" dirty="0" smtClean="0"/>
              <a:t>El pastor visitará a los ancianos y líderes de la iglesia.</a:t>
            </a:r>
            <a:endParaRPr lang="es-ES" sz="3600" dirty="0" smtClean="0"/>
          </a:p>
          <a:p>
            <a:endParaRPr lang="es-ES" sz="3600" dirty="0" smtClean="0"/>
          </a:p>
          <a:p>
            <a:endParaRPr lang="es-E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sz="4000" b="1" dirty="0" smtClean="0"/>
              <a:t>Participarán en la visitación el pastor, los ancianos, diáconos, diaconisas, y todos los dirigentes de la iglesia, incluyendo líderes de grupo pequeño, con las listas de familias distribuidas llevarán a cabo el proceso de visitación</a:t>
            </a:r>
            <a:endParaRPr lang="es-ES" sz="4000" dirty="0" smtClean="0"/>
          </a:p>
          <a:p>
            <a:endParaRPr lang="es-E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857232"/>
            <a:ext cx="8686800" cy="5222893"/>
          </a:xfrm>
        </p:spPr>
        <p:txBody>
          <a:bodyPr>
            <a:noAutofit/>
          </a:bodyPr>
          <a:lstStyle/>
          <a:p>
            <a:pPr lvl="0"/>
            <a:r>
              <a:rPr lang="es-ES" sz="3600" b="1" dirty="0" smtClean="0"/>
              <a:t>Para que este programa funcione el pastor y la Comisión de Mayordomía velarán para que el día estipulado se inicie y concluya solo después de haber visitado a toda la feligresía. Se entregarán 10 familias por pareja</a:t>
            </a:r>
            <a:endParaRPr lang="es-ES" sz="3600" dirty="0" smtClean="0"/>
          </a:p>
          <a:p>
            <a:r>
              <a:rPr lang="es-ES" sz="3600" b="1" dirty="0" smtClean="0"/>
              <a:t>Llevarán una carta especial de invitación a la feligresía para asistir a la Semana de Gratitud</a:t>
            </a:r>
            <a:endParaRPr lang="es-E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440</TotalTime>
  <Words>1013</Words>
  <Application>Microsoft Office PowerPoint</Application>
  <PresentationFormat>Presentación en pantalla (4:3)</PresentationFormat>
  <Paragraphs>57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Default Theme</vt:lpstr>
      <vt:lpstr>Programa de visitación</vt:lpstr>
      <vt:lpstr>Diapositiva 2</vt:lpstr>
      <vt:lpstr>Diapositiva 3</vt:lpstr>
      <vt:lpstr>Diapositiva 4</vt:lpstr>
      <vt:lpstr>Cómo visitar:</vt:lpstr>
      <vt:lpstr>Pasos a seguir para organizar la visitación:</vt:lpstr>
      <vt:lpstr>Diapositiva 7</vt:lpstr>
      <vt:lpstr>Diapositiva 8</vt:lpstr>
      <vt:lpstr>Diapositiva 9</vt:lpstr>
      <vt:lpstr>Diapositiva 10</vt:lpstr>
      <vt:lpstr>Pasos a seguir para organizar la visitación: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Semana de gratitud </vt:lpstr>
      <vt:lpstr>Diapositiva 21</vt:lpstr>
      <vt:lpstr>Ya hemos pactado</vt:lpstr>
      <vt:lpstr>Diapositiva 23</vt:lpstr>
      <vt:lpstr>Diapositiva 24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Programa de visitación</dc:title>
  <dc:creator>JORGE</dc:creator>
  <cp:lastModifiedBy>JORGE</cp:lastModifiedBy>
  <cp:revision>4</cp:revision>
  <dcterms:created xsi:type="dcterms:W3CDTF">2011-09-09T16:00:51Z</dcterms:created>
  <dcterms:modified xsi:type="dcterms:W3CDTF">2011-09-10T18:10:08Z</dcterms:modified>
</cp:coreProperties>
</file>